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539" r:id="rId2"/>
    <p:sldId id="540" r:id="rId3"/>
    <p:sldId id="541" r:id="rId4"/>
    <p:sldId id="544" r:id="rId5"/>
    <p:sldId id="547" r:id="rId6"/>
    <p:sldId id="548" r:id="rId7"/>
    <p:sldId id="549" r:id="rId8"/>
    <p:sldId id="550" r:id="rId9"/>
    <p:sldId id="551" r:id="rId10"/>
    <p:sldId id="552" r:id="rId11"/>
    <p:sldId id="554" r:id="rId12"/>
    <p:sldId id="553" r:id="rId13"/>
    <p:sldId id="542" r:id="rId14"/>
    <p:sldId id="543" r:id="rId15"/>
  </p:sldIdLst>
  <p:sldSz cx="9144000" cy="5143500" type="screen16x9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MS PGothic" pitchFamily="34" charset="-128"/>
      <p:regular r:id="rId22"/>
    </p:embeddedFont>
    <p:embeddedFont>
      <p:font typeface="Tahoma" pitchFamily="34" charset="0"/>
      <p:regular r:id="rId23"/>
      <p:bold r:id="rId24"/>
    </p:embeddedFont>
    <p:embeddedFont>
      <p:font typeface="Open Sans Extrabold" charset="0"/>
      <p:bold r:id="rId25"/>
      <p:boldItalic r:id="rId26"/>
    </p:embeddedFont>
    <p:embeddedFont>
      <p:font typeface="Open Sans Semibold" charset="0"/>
      <p:bold r:id="rId27"/>
      <p:boldItalic r:id="rId28"/>
    </p:embeddedFont>
    <p:embeddedFont>
      <p:font typeface="Open Sans" charset="0"/>
      <p:regular r:id="rId29"/>
      <p:bold r:id="rId30"/>
      <p:italic r:id="rId31"/>
      <p:boldItalic r:id="rId32"/>
    </p:embeddedFont>
    <p:embeddedFont>
      <p:font typeface="Franklin Gothic Demi Cond" charset="0"/>
      <p:regular r:id="rId33"/>
    </p:embeddedFont>
    <p:embeddedFont>
      <p:font typeface="PT Sans" charset="0"/>
      <p:regular r:id="rId34"/>
      <p:bold r:id="rId35"/>
      <p:italic r:id="rId36"/>
      <p:boldItalic r:id="rId37"/>
    </p:embeddedFont>
    <p:embeddedFont>
      <p:font typeface="Open Sans bold" charset="0"/>
      <p:bold r:id="rId38"/>
    </p:embeddedFont>
    <p:embeddedFont>
      <p:font typeface="Franklin Gothic Medium" pitchFamily="34" charset="0"/>
      <p:regular r:id="rId39"/>
      <p:italic r:id="rId40"/>
    </p:embeddedFont>
    <p:embeddedFont>
      <p:font typeface="Franklin Gothic Book" charset="0"/>
      <p:regular r:id="rId41"/>
      <p: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8" d="100"/>
          <a:sy n="98" d="100"/>
        </p:scale>
        <p:origin x="-798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1/8/2019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xmlns="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xmlns="" val="337319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1/8/2019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fr-FR" sz="1400" b="1" dirty="0" err="1" smtClean="0">
                <a:latin typeface="+mn-lt"/>
              </a:rPr>
              <a:t>Разница</a:t>
            </a:r>
            <a:r>
              <a:rPr lang="fr-FR" sz="1400" b="1" dirty="0" smtClean="0">
                <a:latin typeface="+mn-lt"/>
              </a:rPr>
              <a:t> </a:t>
            </a:r>
            <a:r>
              <a:rPr lang="fr-FR" sz="1400" b="1" dirty="0" err="1" smtClean="0">
                <a:latin typeface="+mn-lt"/>
              </a:rPr>
              <a:t>между</a:t>
            </a:r>
            <a:r>
              <a:rPr lang="fr-FR" sz="1400" b="1" dirty="0" smtClean="0">
                <a:latin typeface="+mn-lt"/>
              </a:rPr>
              <a:t> &lt;article&gt; &lt;section&gt; и &lt;</a:t>
            </a:r>
            <a:r>
              <a:rPr lang="fr-FR" sz="1400" b="1" dirty="0" err="1" smtClean="0">
                <a:latin typeface="+mn-lt"/>
              </a:rPr>
              <a:t>div</a:t>
            </a:r>
            <a:r>
              <a:rPr lang="fr-FR" sz="1400" b="1" dirty="0" smtClean="0">
                <a:latin typeface="+mn-lt"/>
              </a:rPr>
              <a:t>&gt;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HTML4 разработчики использовали свои собственные имена идентификаторов / классов для оформления элементов: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top, bottom, footer, menu, navigation, main, container, content, article, sidebar, topnav,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т. Д.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сделало невозможным для поисковых систем определить правильное содержание веб-страницы.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новыми элементами HTML5 (&lt;header&gt; &lt;footer&gt; &lt;nav&gt; &lt;section&gt; &lt;article&gt;) это станет проще.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W3C, Semantic Web: «Позволяет обмениваться данными и повторно использовать их в приложениях, предприятиях и сообществах».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Руководство по стилю </a:t>
            </a:r>
            <a:r>
              <a:rPr lang="fr-FR" sz="1400" b="1" dirty="0" smtClean="0">
                <a:latin typeface="+mn-lt"/>
              </a:rPr>
              <a:t>HTML5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Будте последовательными и планируйте верстку.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Всегда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держите ваш код аккуратным, чистым 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структурированным.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имена </a:t>
            </a:r>
            <a:r>
              <a:rPr lang="ru-RU" sz="1400" b="1" dirty="0" smtClean="0">
                <a:solidFill>
                  <a:srgbClr val="FF0000"/>
                </a:solidFill>
              </a:rPr>
              <a:t>тегов в </a:t>
            </a:r>
            <a:r>
              <a:rPr lang="ru-RU" sz="1400" b="1" dirty="0" smtClean="0">
                <a:solidFill>
                  <a:srgbClr val="FF0000"/>
                </a:solidFill>
              </a:rPr>
              <a:t>нижнем регистре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смешивать прописные и строчные буквы в именах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тегов.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Закрывайте </a:t>
            </a:r>
            <a:r>
              <a:rPr lang="ru-RU" sz="1400" b="1" dirty="0" smtClean="0">
                <a:solidFill>
                  <a:srgbClr val="FF0000"/>
                </a:solidFill>
              </a:rPr>
              <a:t>все элементы </a:t>
            </a:r>
            <a:r>
              <a:rPr lang="ru-RU" sz="1400" b="1" dirty="0" smtClean="0">
                <a:solidFill>
                  <a:srgbClr val="FF0000"/>
                </a:solidFill>
              </a:rPr>
              <a:t>HTML</a:t>
            </a:r>
            <a:endParaRPr lang="ru-RU" sz="1400" b="1" dirty="0" smtClean="0">
              <a:solidFill>
                <a:srgbClr val="FF0000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вам не нужно закрывать все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теги(например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&gt;).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Закрывайте пустые теги HTML</a:t>
            </a:r>
            <a:endParaRPr lang="ru-RU" sz="1400" b="1" dirty="0" smtClean="0">
              <a:solidFill>
                <a:srgbClr val="FF0000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необязательно закрывать пустые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теги.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5550" y="1887674"/>
            <a:ext cx="27051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9700" y="2785120"/>
            <a:ext cx="2438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4047914"/>
            <a:ext cx="2066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Руководство по стилю </a:t>
            </a:r>
            <a:r>
              <a:rPr lang="fr-FR" sz="1400" b="1" dirty="0" smtClean="0">
                <a:latin typeface="+mn-lt"/>
              </a:rPr>
              <a:t>HTML5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</a:t>
            </a:r>
            <a:r>
              <a:rPr lang="ru-RU" sz="1400" b="1" dirty="0" smtClean="0">
                <a:solidFill>
                  <a:srgbClr val="FF0000"/>
                </a:solidFill>
              </a:rPr>
              <a:t>имена атрибутов в нижнем </a:t>
            </a:r>
            <a:r>
              <a:rPr lang="ru-RU" sz="1400" b="1" dirty="0" smtClean="0">
                <a:solidFill>
                  <a:srgbClr val="FF0000"/>
                </a:solidFill>
              </a:rPr>
              <a:t>регистре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позволяет смешивать прописные и строчные буквы в именах атрибутов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Используйте кавычки для значений атрибутов</a:t>
            </a:r>
            <a:endParaRPr lang="ru-RU" sz="1400" b="1" dirty="0" smtClean="0">
              <a:solidFill>
                <a:srgbClr val="FF0000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позволяет устанавливать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 атрибутов без кавычек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Пробелы </a:t>
            </a:r>
            <a:r>
              <a:rPr lang="ru-RU" sz="1400" b="1" dirty="0" smtClean="0">
                <a:solidFill>
                  <a:srgbClr val="FF0000"/>
                </a:solidFill>
              </a:rPr>
              <a:t>и знаки равенства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позволяет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оставлять пробелы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вокруг знаков равенства.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 код без пробелов легче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читать и лучше объединять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группы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Избегайте </a:t>
            </a:r>
            <a:r>
              <a:rPr lang="ru-RU" sz="1400" b="1" dirty="0" smtClean="0">
                <a:solidFill>
                  <a:srgbClr val="FF0000"/>
                </a:solidFill>
              </a:rPr>
              <a:t>длинных строк кода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использовании редактора HTML неудобно прокручивать вправо и влево, чтобы прочитать код HTML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Старайтесь избегать строк кода длиннее 80 символов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rgbClr val="FF0000"/>
                </a:solidFill>
              </a:rPr>
              <a:t>Не добавляйте пустые строки без причины</a:t>
            </a:r>
            <a:r>
              <a:rPr lang="ru-RU" sz="1400" b="1" dirty="0" smtClean="0">
                <a:solidFill>
                  <a:srgbClr val="FF0000"/>
                </a:solidFill>
              </a:rPr>
              <a:t>.</a:t>
            </a:r>
            <a:endParaRPr lang="ru-RU" sz="1400" b="1" dirty="0" smtClean="0">
              <a:solidFill>
                <a:srgbClr val="FF0000"/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удобства чтения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добававляйте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пустые строки для разделения больших или логических блоков кода.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2220" y="1591258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3077" y="2136266"/>
            <a:ext cx="24479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2" y="3121521"/>
            <a:ext cx="39624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699462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Новые элементы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HTML5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3029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Самые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интересные новые элементы HTML5: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семантические элементы, такие как &lt;header&gt;, &lt;footer&gt;, &lt;article&gt; и &lt;section&gt;.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атрибуты элементов формы, такие как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number, date, time, calendar, and range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графические элементы: &lt;svg&gt; и &lt;canvas&gt;.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Новые мультимедийные элементы: &lt;audio&gt; и &lt;video&gt;.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HTML5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семантические элементы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6459250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Семантика - это изучение значений слов и фраз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Семантические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= элементы со смыслом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такое семантические элементы?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Семантический элемент четко описывает его значение как для браузера, так и для разработчика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несемантических элементов: &lt;div&gt; и &lt;span&gt; - ничего не говорит о его содержимом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семантических элементов: &lt;form&gt;, &lt;table&gt; и &lt;article&gt; - четко определяет его содержание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Многие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веб-сайты содержат HTML-код, например: &lt;div id = "nav"&gt; &lt;div class = "header"&gt; &lt;div id = "footer"&gt;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указать навигацию, верхний и нижний колонтитулы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предлагает новые семантические элементы для определения различных частей веб-страницы: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1743658"/>
            <a:ext cx="21050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HTML5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семантические элементы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раздел в документе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документации W3C по HTML5: «Раздел - это тематическая группировка контента, обычно с заголовком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Домашнюю страницу обычно можно разделить на разделы для введения, содержания и контактной информации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независимое, автономное содержимое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Статья должна иметь смысл сама по себе, и должна быть возможность читать ее независимо от остальной части веб-сайта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Примеры использования элемента &lt;article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&gt;: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Сообщение на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форуме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Сообщение блога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Газетная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статья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независимое, автономное содержимое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раздел в документе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ли мы использовать определения, чтобы решить, как вложить эти элементы? Нет мы не можем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в Интернете вы найдете HTML-страницы с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 также найдете страницы с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элементами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содержащими элементы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Пример для газеты: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Спорт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разделе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sport может содержать технический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раздел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&lt;section&gt;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каждой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&lt;article&gt;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 заголовок для документа или раздела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должен использоваться в качестве контейнера для вводного содержимого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 можете иметь несколько элементов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&lt;header&gt;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одном документе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нижний колонтитул для документа или раздела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должен содержать информацию о его содержащем элементе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Нижний колонтитул обычно содержит автора документа, информацию об авторских правах, ссылки на условия использования, контактную информацию и т. Д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 вас может быть несколько элементов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&lt;footer&gt;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в одном документе.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Вложение &lt;article&gt; в &lt;section&gt; или наоборот?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набор навигационных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ссылок.Обратите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внимание, что НЕ все ссылки документа должны быть внутри элемента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&lt;nav&gt;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предназначен только для основного блока навигационных ссылок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&lt;aside&gt;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определяет некоторое содержимое помимо содержимого, в котором он находится (например, боковую панель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).Содержание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&lt;aside&gt;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должно быть связано с окружающим контентом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HTML5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&lt;figure&gt;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figcaption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Цель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figcaption&gt;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добавить визуальное объяснение к изображению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HTML5 изображение и подпись могут быть сгруппированы в элемент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figure&gt;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3575723"/>
            <a:ext cx="48958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HTML 5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n-lt"/>
              </a:rPr>
              <a:t>Почему семантические элементы?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215516" y="1275606"/>
            <a:ext cx="8471284" cy="328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HTML4 разработчики использовали свои собственные имена идентификаторов / классов для оформления элементов: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header, top, bottom, footer, menu, navigation, main, container, content, article, sidebar, topnav,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т. Д.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сделало невозможным для поисковых систем определить правильное содержание веб-страницы.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новыми элементами HTML5 (&lt;header&gt; &lt;footer&gt; &lt;nav&gt; &lt;section&gt; &lt;article&gt;) это станет проще.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W3C, Semantic Web: «Позволяет обмениваться данными и повторно использовать их в приложениях, предприятиях и сообществах».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67494"/>
            <a:ext cx="87725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54189</TotalTime>
  <Words>1103</Words>
  <Application>Microsoft Office PowerPoint</Application>
  <PresentationFormat>Экран (16:9)</PresentationFormat>
  <Paragraphs>144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31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Open Sans Semibold</vt:lpstr>
      <vt:lpstr>Open Sans</vt:lpstr>
      <vt:lpstr>Mission Gothic Regular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Слайд 1</vt:lpstr>
      <vt:lpstr>HTML 5</vt:lpstr>
      <vt:lpstr>HTML 5</vt:lpstr>
      <vt:lpstr>HTML 5</vt:lpstr>
      <vt:lpstr>HTML 5</vt:lpstr>
      <vt:lpstr>HTML 5</vt:lpstr>
      <vt:lpstr>HTML 5</vt:lpstr>
      <vt:lpstr>HTML 5</vt:lpstr>
      <vt:lpstr>Слайд 9</vt:lpstr>
      <vt:lpstr>HTML 5</vt:lpstr>
      <vt:lpstr>HTML 5</vt:lpstr>
      <vt:lpstr>HTML 5</vt:lpstr>
      <vt:lpstr>Q&amp;A</vt:lpstr>
      <vt:lpstr>Слайд 14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Gavrashenko</dc:creator>
  <cp:keywords>HTML&amp;CSS</cp:keywords>
  <cp:lastModifiedBy>Nych</cp:lastModifiedBy>
  <cp:revision>936</cp:revision>
  <dcterms:created xsi:type="dcterms:W3CDTF">2013-04-14T18:18:29Z</dcterms:created>
  <dcterms:modified xsi:type="dcterms:W3CDTF">2019-08-01T19:44:12Z</dcterms:modified>
</cp:coreProperties>
</file>